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7" r:id="rId13"/>
    <p:sldId id="272" r:id="rId14"/>
    <p:sldId id="273" r:id="rId15"/>
    <p:sldId id="324" r:id="rId16"/>
    <p:sldId id="290" r:id="rId17"/>
    <p:sldId id="266" r:id="rId18"/>
    <p:sldId id="297" r:id="rId19"/>
    <p:sldId id="268" r:id="rId20"/>
    <p:sldId id="269" r:id="rId21"/>
    <p:sldId id="274" r:id="rId22"/>
    <p:sldId id="275" r:id="rId23"/>
    <p:sldId id="281" r:id="rId24"/>
    <p:sldId id="279" r:id="rId25"/>
    <p:sldId id="280" r:id="rId26"/>
    <p:sldId id="276" r:id="rId27"/>
    <p:sldId id="277" r:id="rId28"/>
    <p:sldId id="278" r:id="rId29"/>
    <p:sldId id="319" r:id="rId30"/>
    <p:sldId id="320" r:id="rId31"/>
    <p:sldId id="321" r:id="rId32"/>
    <p:sldId id="322" r:id="rId33"/>
    <p:sldId id="323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1" r:id="rId45"/>
    <p:sldId id="295" r:id="rId46"/>
    <p:sldId id="294" r:id="rId47"/>
    <p:sldId id="300" r:id="rId48"/>
    <p:sldId id="296" r:id="rId49"/>
    <p:sldId id="298" r:id="rId50"/>
    <p:sldId id="301" r:id="rId51"/>
    <p:sldId id="299" r:id="rId52"/>
    <p:sldId id="302" r:id="rId53"/>
    <p:sldId id="303" r:id="rId54"/>
    <p:sldId id="304" r:id="rId55"/>
    <p:sldId id="325" r:id="rId56"/>
    <p:sldId id="305" r:id="rId57"/>
    <p:sldId id="306" r:id="rId58"/>
    <p:sldId id="309" r:id="rId59"/>
    <p:sldId id="307" r:id="rId60"/>
    <p:sldId id="314" r:id="rId61"/>
    <p:sldId id="311" r:id="rId62"/>
    <p:sldId id="315" r:id="rId63"/>
    <p:sldId id="316" r:id="rId64"/>
    <p:sldId id="318" r:id="rId65"/>
    <p:sldId id="310" r:id="rId66"/>
    <p:sldId id="326" r:id="rId67"/>
    <p:sldId id="317" r:id="rId68"/>
    <p:sldId id="308" r:id="rId6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790"/>
  </p:normalViewPr>
  <p:slideViewPr>
    <p:cSldViewPr snapToGrid="0" snapToObjects="1">
      <p:cViewPr varScale="1">
        <p:scale>
          <a:sx n="104" d="100"/>
          <a:sy n="104" d="100"/>
        </p:scale>
        <p:origin x="1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F0D25-7A9D-264D-A3FA-5375EC83B6E0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F0034-FFEF-204E-ABF4-472A13A2E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165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F0034-FFEF-204E-ABF4-472A13A2EA29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826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9F87-1F34-6F4D-B50C-16DC296FF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A3F9E-E81B-8C41-995B-D08FA3C4A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536A-CA47-564D-A526-C4EDC3EA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B5642-5A78-E242-B339-EDE6A51D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BFF33-069C-7A47-AE17-62B79DC6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91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BD5E-F8BE-1D45-B9C6-07DBED31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3C81F-6027-3243-9D89-57602EA1D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3292B-54AA-984C-9B57-11479B700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E6DED-2627-894F-BC27-36693A80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2258-0AB5-844C-883B-5201337D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2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08CAD-50D7-AA47-9957-27BAA9A05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C8647-E276-DE46-9E58-F35CEE74B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4E50A-3BC1-B744-BE75-236747ED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63250-9AD8-4A42-BA94-81095554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43AE3-7532-404A-A4D6-8A680142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64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A2E4-6744-CC4D-8399-DD23D42F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1350-2A0C-B24F-8A43-D08856EFF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04E40-2A08-F346-B2CA-1FEB3852E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4185D-2174-B94B-9A67-353A4E2FB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69F6B-3719-6C4D-B9F2-40F93DD2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73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8747-0123-B546-A74A-66EB9576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53C7B-E26E-E749-8293-28A10882B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C95FF-9510-EE4A-9BD8-51F5209D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2A36E-882D-C94C-BCBA-F7155483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88E0-5112-2A43-BE2E-2C3FB483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53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C429-536C-AC4A-8050-A4DA138F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9AD9-0207-1D49-A1D7-37E6FFBF6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43D22-6FC3-3F4A-916E-E5DA6E097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F9207-42A9-3740-8B63-04818D40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46173-2470-184B-B7BF-CCC35E15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C7A3D-9B4A-6246-8DB0-F519F709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70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90FA-5BF5-3745-98B6-7851F461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37088-3291-7446-8A65-197FF02EA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0F535-DFBE-1344-A7C8-7F53E7B27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25064-AA56-144B-82FF-9677DF4B0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0738CF-692C-594E-A159-CD8ED6AB7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F1647-950E-8847-983A-283903191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1BD6D-85C0-8345-9E48-2521F6F4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B265C2-1B7C-0E44-A73C-26021A95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85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DDFC-5586-F547-91D2-BA1CE2B7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EDA4F-C5F6-9747-988B-59602367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689F4-E395-B046-B9F5-DA7355E40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D83C3-6C19-4A4A-A142-CED07684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53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A50782-5123-8A48-BD66-1A8FCCFF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D32E8-8417-5543-AAE0-BAC8736B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496F0-D590-A84E-8AFC-D983271D4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15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6A72-DAE7-A34E-8349-FE9FD2CB7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4339C-F4EA-094F-95F6-8F653D1B9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itchFamily="2" charset="2"/>
              <a:buChar char="§"/>
              <a:defRPr sz="3200"/>
            </a:lvl1pPr>
            <a:lvl2pPr marL="685800" indent="-228600">
              <a:buClr>
                <a:schemeClr val="accent1"/>
              </a:buClr>
              <a:buFont typeface="Wingdings" pitchFamily="2" charset="2"/>
              <a:buChar char="§"/>
              <a:defRPr sz="2800"/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 sz="2400"/>
            </a:lvl3pPr>
            <a:lvl4pPr marL="1600200" indent="-228600">
              <a:buClr>
                <a:schemeClr val="accent1"/>
              </a:buClr>
              <a:buFont typeface="Wingdings" pitchFamily="2" charset="2"/>
              <a:buChar char="§"/>
              <a:defRPr sz="2000"/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496AD-40BF-0D40-A5DA-AC6D18D6C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0D366-3063-B14A-BB80-D62DFFCDD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BBEF4-A231-7042-9428-4C9A99D5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4D200-CE68-DB43-847C-804BEEC9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866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3242-0683-3940-8684-EAB088286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790945-721A-2045-80D1-C155058DA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8AC7B-4F81-A84B-88E5-CF6E2593F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7414D-D08B-044D-9B70-5A520215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0ECA9-36DE-234B-9746-14E57C7A6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9A414-70DD-A34C-98DF-BED355A9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12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BA8C4-0511-944F-AC67-58855CD51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0D6AD-9850-1241-AFB6-8ABF71804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FE4A5-09C1-FA4D-A7E5-FBEBF5CC2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0E033-6C32-6445-BA30-1656025A759B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0ABBF-088F-D245-A314-5773CA624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495D2-EFEF-8945-A1ED-19C8E1B20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A14E-4C99-B14E-BF6D-AEDA422DB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79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orto/alexa_lab.g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docs/custom-skills/slot-type-reference.html#phrase-types" TargetMode="External"/><Relationship Id="rId2" Type="http://schemas.openxmlformats.org/officeDocument/2006/relationships/hyperlink" Target="https://developer.amazon.com/docs/custom-skills/slot-type-reference.html#numbers-dates-time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eloper.amazon.com/docs/custom-skills/slot-type-reference.html#list-slot-types" TargetMode="External"/><Relationship Id="rId4" Type="http://schemas.openxmlformats.org/officeDocument/2006/relationships/hyperlink" Target="https://developer.amazon.com/docs/custom-skills/slot-type-reference.html#list-type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orto/alexa_lab/blob/master/pt1_basic_skill/alexa_skill_config/intent_schema.js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flask-ask.readthedocs.io/en/lates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orto/alexa_lab.gi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anywhere.com/" TargetMode="External"/><Relationship Id="rId2" Type="http://schemas.openxmlformats.org/officeDocument/2006/relationships/hyperlink" Target="https://ngrok.com/downloa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giTorto/alexa_lab.git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orto/alexa_lab/blob/master/pt2_slots_and_context/to_upload/inform.csv" TargetMode="External"/><Relationship Id="rId2" Type="http://schemas.openxmlformats.org/officeDocument/2006/relationships/hyperlink" Target="https://github.com/giTorto/alexa_lab/tree/master/pt2_slots_and_context/to_upload/custom_slot_type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giTorto/alexa_lab/blob/master/pt2_slots_and_context/to_upload/alexa_intent_schema.json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orto/alexa_lab/tree/master/pt3_multimodality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mazon.com/docs/custom-skills/display-interface-reference.html#full-json-response" TargetMode="External"/><Relationship Id="rId3" Type="http://schemas.openxmlformats.org/officeDocument/2006/relationships/hyperlink" Target="https://developer.amazon.com/blogs/post/Tx14R0IYYGH3SKT/Flask-Ask-A-New-Python-Framework-for-Rapid-Alexa-Skills-Kit-Development" TargetMode="External"/><Relationship Id="rId7" Type="http://schemas.openxmlformats.org/officeDocument/2006/relationships/hyperlink" Target="https://developer.amazon.com/blogs/alexa/post/12826e9e-e06a-4ab4-a583-8e074709a9f3/how-to-build-alexa-skills-for-echo-sho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mazon.com/docs/custom-skills/display-template-reference.html" TargetMode="External"/><Relationship Id="rId5" Type="http://schemas.openxmlformats.org/officeDocument/2006/relationships/hyperlink" Target="https://developer.amazon.com/blogs/alexa/post/2af6851b-0216-4e82-9aba-6fa2aec755d5/how-to-get-started-with-the-new-alexa-presentation-language-to-build-multimodal-alexa-skills" TargetMode="External"/><Relationship Id="rId4" Type="http://schemas.openxmlformats.org/officeDocument/2006/relationships/hyperlink" Target="https://developer.amazon.com/docs/custom-skills/create-and-edit-custom-slot-types.html" TargetMode="External"/><Relationship Id="rId9" Type="http://schemas.openxmlformats.org/officeDocument/2006/relationships/hyperlink" Target="https://developer.amazon.com/alexa/console/ask/display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veloper.amazon.com/it/alexa-skills-k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67A0-293D-9542-B713-E0D8C54A19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Alexa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66437-4B4F-0744-924B-C8A887F8B1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Giuliano Tortoreto</a:t>
            </a:r>
          </a:p>
        </p:txBody>
      </p:sp>
    </p:spTree>
    <p:extLst>
      <p:ext uri="{BB962C8B-B14F-4D97-AF65-F5344CB8AC3E}">
        <p14:creationId xmlns:p14="http://schemas.microsoft.com/office/powerpoint/2010/main" val="4389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D5D2-F88C-C64B-97CE-4122380D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Skill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DB39D-C394-054B-B752-AA6E63860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5740"/>
            <a:ext cx="10515600" cy="3851107"/>
          </a:xfrm>
        </p:spPr>
      </p:pic>
    </p:spTree>
    <p:extLst>
      <p:ext uri="{BB962C8B-B14F-4D97-AF65-F5344CB8AC3E}">
        <p14:creationId xmlns:p14="http://schemas.microsoft.com/office/powerpoint/2010/main" val="3433031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245D-FCEF-A041-82BD-DA4FA87B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Skill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B55AB-AAB5-2142-8D9B-2CBF599E1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157" y="1825625"/>
            <a:ext cx="7753685" cy="4351338"/>
          </a:xfrm>
        </p:spPr>
      </p:pic>
    </p:spTree>
    <p:extLst>
      <p:ext uri="{BB962C8B-B14F-4D97-AF65-F5344CB8AC3E}">
        <p14:creationId xmlns:p14="http://schemas.microsoft.com/office/powerpoint/2010/main" val="182842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5D1E-A540-1E48-9A4A-D867B8FD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8DFD-4089-3F47-80B3-335035443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Fork </a:t>
            </a:r>
            <a:r>
              <a:rPr lang="it-IT" dirty="0">
                <a:hlinkClick r:id="rId2"/>
              </a:rPr>
              <a:t>https://github.com/giTorto/alexa_lab.git</a:t>
            </a:r>
            <a:endParaRPr lang="it-IT" dirty="0"/>
          </a:p>
          <a:p>
            <a:pPr lvl="1"/>
            <a:r>
              <a:rPr lang="it-IT" dirty="0"/>
              <a:t>Clone on </a:t>
            </a:r>
            <a:r>
              <a:rPr lang="it-IT" dirty="0" err="1"/>
              <a:t>your</a:t>
            </a:r>
            <a:r>
              <a:rPr lang="it-IT" dirty="0"/>
              <a:t> machine</a:t>
            </a:r>
          </a:p>
          <a:p>
            <a:endParaRPr lang="it-IT" dirty="0"/>
          </a:p>
          <a:p>
            <a:r>
              <a:rPr lang="it-IT" dirty="0"/>
              <a:t>3 </a:t>
            </a:r>
            <a:r>
              <a:rPr lang="it-IT" dirty="0" err="1"/>
              <a:t>main</a:t>
            </a:r>
            <a:r>
              <a:rPr lang="it-IT" dirty="0"/>
              <a:t> code </a:t>
            </a:r>
            <a:r>
              <a:rPr lang="it-IT" dirty="0" err="1"/>
              <a:t>examples</a:t>
            </a:r>
            <a:endParaRPr lang="it-IT" dirty="0"/>
          </a:p>
          <a:p>
            <a:pPr lvl="1"/>
            <a:r>
              <a:rPr lang="it-IT" dirty="0"/>
              <a:t>Basic</a:t>
            </a:r>
          </a:p>
          <a:p>
            <a:pPr lvl="1"/>
            <a:r>
              <a:rPr lang="it-IT" dirty="0" err="1"/>
              <a:t>Context</a:t>
            </a:r>
            <a:r>
              <a:rPr lang="it-IT" dirty="0"/>
              <a:t> and </a:t>
            </a:r>
            <a:r>
              <a:rPr lang="it-IT" dirty="0" err="1"/>
              <a:t>customised</a:t>
            </a:r>
            <a:r>
              <a:rPr lang="it-IT" dirty="0"/>
              <a:t> </a:t>
            </a:r>
            <a:r>
              <a:rPr lang="it-IT" dirty="0" err="1"/>
              <a:t>Slots</a:t>
            </a:r>
            <a:endParaRPr lang="it-IT" dirty="0"/>
          </a:p>
          <a:p>
            <a:pPr lvl="1"/>
            <a:r>
              <a:rPr lang="it-IT" dirty="0" err="1"/>
              <a:t>Multimodality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19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F071-0235-C546-9DEB-9E1AA79B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Intent Schema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8DE1740-A603-C84E-A757-61DF10CB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98" y="1788224"/>
            <a:ext cx="8660403" cy="4018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41438C-5CD7-9E47-8376-BA536E9CF1F8}"/>
              </a:ext>
            </a:extLst>
          </p:cNvPr>
          <p:cNvSpPr/>
          <p:nvPr/>
        </p:nvSpPr>
        <p:spPr>
          <a:xfrm>
            <a:off x="5369442" y="2923952"/>
            <a:ext cx="3408798" cy="113768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87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644B-E853-D042-AAB9-1BD5B0E6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Alexa Provides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05E3-7B6C-0041-995E-DE49E81EC9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Default Intents</a:t>
            </a:r>
          </a:p>
          <a:p>
            <a:pPr lvl="1"/>
            <a:r>
              <a:rPr lang="en-GB" dirty="0" err="1"/>
              <a:t>Fallback</a:t>
            </a:r>
            <a:r>
              <a:rPr lang="en-GB" dirty="0"/>
              <a:t> Intent</a:t>
            </a:r>
          </a:p>
          <a:p>
            <a:pPr lvl="1"/>
            <a:r>
              <a:rPr lang="en-GB" dirty="0"/>
              <a:t>Cancel Intent</a:t>
            </a:r>
          </a:p>
          <a:p>
            <a:pPr lvl="1"/>
            <a:r>
              <a:rPr lang="en-GB" dirty="0"/>
              <a:t>Help Intent</a:t>
            </a:r>
          </a:p>
          <a:p>
            <a:pPr lvl="1"/>
            <a:r>
              <a:rPr lang="en-GB" dirty="0"/>
              <a:t>Stop Intent</a:t>
            </a:r>
          </a:p>
          <a:p>
            <a:pPr lvl="1"/>
            <a:r>
              <a:rPr lang="en-GB" dirty="0" err="1"/>
              <a:t>NavigateHome</a:t>
            </a:r>
            <a:r>
              <a:rPr lang="en-GB" dirty="0"/>
              <a:t> Intent</a:t>
            </a:r>
          </a:p>
          <a:p>
            <a:pPr lvl="1"/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3AFB30-AFE4-ED49-A967-D47AF52B7B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Default Slots</a:t>
            </a:r>
          </a:p>
          <a:p>
            <a:pPr lvl="1"/>
            <a:r>
              <a:rPr lang="it-IT" dirty="0">
                <a:hlinkClick r:id="rId2"/>
              </a:rPr>
              <a:t>Numbers, Dates, and Times</a:t>
            </a:r>
            <a:endParaRPr lang="it-IT" dirty="0"/>
          </a:p>
          <a:p>
            <a:pPr lvl="2"/>
            <a:r>
              <a:rPr lang="it-IT" dirty="0"/>
              <a:t>Date</a:t>
            </a:r>
          </a:p>
          <a:p>
            <a:pPr lvl="2"/>
            <a:r>
              <a:rPr lang="it-IT" dirty="0" err="1"/>
              <a:t>Duration</a:t>
            </a:r>
            <a:endParaRPr lang="it-IT" dirty="0"/>
          </a:p>
          <a:p>
            <a:pPr lvl="2"/>
            <a:r>
              <a:rPr lang="it-IT" dirty="0"/>
              <a:t>…</a:t>
            </a:r>
          </a:p>
          <a:p>
            <a:pPr lvl="1"/>
            <a:r>
              <a:rPr lang="it-IT" dirty="0">
                <a:hlinkClick r:id="rId3"/>
              </a:rPr>
              <a:t>Phrases</a:t>
            </a:r>
            <a:endParaRPr lang="it-IT" dirty="0"/>
          </a:p>
          <a:p>
            <a:pPr lvl="2"/>
            <a:r>
              <a:rPr lang="it-IT" dirty="0" err="1"/>
              <a:t>SearchQuery</a:t>
            </a:r>
            <a:endParaRPr lang="it-IT" dirty="0"/>
          </a:p>
          <a:p>
            <a:pPr lvl="1"/>
            <a:r>
              <a:rPr lang="it-IT" dirty="0">
                <a:hlinkClick r:id="rId4"/>
              </a:rPr>
              <a:t>List Types</a:t>
            </a:r>
            <a:endParaRPr lang="it-IT" dirty="0"/>
          </a:p>
          <a:p>
            <a:pPr lvl="2"/>
            <a:r>
              <a:rPr lang="it-IT" dirty="0" err="1"/>
              <a:t>Actor</a:t>
            </a:r>
            <a:endParaRPr lang="it-IT" dirty="0"/>
          </a:p>
          <a:p>
            <a:pPr lvl="2"/>
            <a:r>
              <a:rPr lang="it-IT" dirty="0" err="1"/>
              <a:t>AggregateRating</a:t>
            </a:r>
            <a:endParaRPr lang="it-IT" dirty="0"/>
          </a:p>
          <a:p>
            <a:pPr lvl="2"/>
            <a:r>
              <a:rPr lang="it-IT" dirty="0"/>
              <a:t>…</a:t>
            </a:r>
            <a:endParaRPr lang="en-GB" dirty="0"/>
          </a:p>
          <a:p>
            <a:pPr lvl="1"/>
            <a:r>
              <a:rPr lang="en-GB" dirty="0"/>
              <a:t>Full list </a:t>
            </a:r>
            <a:r>
              <a:rPr lang="en-GB" dirty="0">
                <a:hlinkClick r:id="rId5"/>
              </a:rPr>
              <a:t>here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192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D3EABB-A876-0D4F-A986-B9ABF3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Skill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9A59800C-30BF-7842-A745-E8000F6F6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229" y="1825625"/>
            <a:ext cx="3989541" cy="4351338"/>
          </a:xfrm>
        </p:spPr>
      </p:pic>
    </p:spTree>
    <p:extLst>
      <p:ext uri="{BB962C8B-B14F-4D97-AF65-F5344CB8AC3E}">
        <p14:creationId xmlns:p14="http://schemas.microsoft.com/office/powerpoint/2010/main" val="243668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12001A-469E-E148-972E-AB1418A1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 the custom intent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DC6D4-438F-EC47-9E77-6F0163ED1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Copy from </a:t>
            </a:r>
            <a:r>
              <a:rPr lang="en-GB" dirty="0">
                <a:hlinkClick r:id="rId2"/>
              </a:rPr>
              <a:t>https://github.com/giTorto/alexa_lab/blob/master/pt1_basic_skill/alexa_skill_config/intent_schema.json</a:t>
            </a:r>
            <a:endParaRPr lang="en-GB" dirty="0"/>
          </a:p>
          <a:p>
            <a:endParaRPr lang="en-GB" dirty="0"/>
          </a:p>
          <a:p>
            <a:r>
              <a:rPr lang="en-GB" dirty="0"/>
              <a:t>Paste in the </a:t>
            </a:r>
            <a:r>
              <a:rPr lang="en-GB" dirty="0" err="1"/>
              <a:t>json</a:t>
            </a:r>
            <a:r>
              <a:rPr lang="en-GB" dirty="0"/>
              <a:t> editor the content:</a:t>
            </a:r>
          </a:p>
          <a:p>
            <a:pPr lvl="1"/>
            <a:r>
              <a:rPr lang="en-GB" dirty="0"/>
              <a:t>2 intents are added: </a:t>
            </a:r>
            <a:r>
              <a:rPr lang="en-GB" dirty="0" err="1"/>
              <a:t>AnswerIntent</a:t>
            </a:r>
            <a:r>
              <a:rPr lang="en-GB" dirty="0"/>
              <a:t> and </a:t>
            </a:r>
            <a:r>
              <a:rPr lang="en-GB" dirty="0" err="1"/>
              <a:t>YesIntent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Or use the UI</a:t>
            </a:r>
          </a:p>
        </p:txBody>
      </p:sp>
    </p:spTree>
    <p:extLst>
      <p:ext uri="{BB962C8B-B14F-4D97-AF65-F5344CB8AC3E}">
        <p14:creationId xmlns:p14="http://schemas.microsoft.com/office/powerpoint/2010/main" val="748975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BBA3-050D-1D46-B8D8-89B7F851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Skill (4): Basic Intent Schema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FDF64B-28C9-3F4C-B8A7-3EA1BAD96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383" y="1825625"/>
            <a:ext cx="7921234" cy="4351338"/>
          </a:xfrm>
        </p:spPr>
      </p:pic>
    </p:spTree>
    <p:extLst>
      <p:ext uri="{BB962C8B-B14F-4D97-AF65-F5344CB8AC3E}">
        <p14:creationId xmlns:p14="http://schemas.microsoft.com/office/powerpoint/2010/main" val="2330195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0A1D-3C4B-D240-BB18-FA320922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F4A2C-45F3-9D41-AEFA-704DB8A793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44047"/>
            <a:ext cx="5181600" cy="251449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6E15FD-8CAC-7043-8241-BA872FF250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25167"/>
            <a:ext cx="5181600" cy="175225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686AAE-47AE-954C-A5F6-46BF78D62134}"/>
              </a:ext>
            </a:extLst>
          </p:cNvPr>
          <p:cNvSpPr/>
          <p:nvPr/>
        </p:nvSpPr>
        <p:spPr>
          <a:xfrm>
            <a:off x="7273378" y="5025089"/>
            <a:ext cx="2097024" cy="1024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Annotated as </a:t>
            </a:r>
            <a:r>
              <a:rPr lang="en-GB" dirty="0" err="1"/>
              <a:t>AMAZON.Number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35AA9A-6E01-A64A-A1B7-E242EA68B9B7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6517758" y="4433777"/>
            <a:ext cx="1804132" cy="59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62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C256-7511-524E-BC05-A0943F36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Model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AEAE619-5A21-484E-9D9C-CB60C243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84" y="1389887"/>
            <a:ext cx="9095231" cy="499624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285C1D5-0AB4-694D-A8BF-4609FCF00898}"/>
              </a:ext>
            </a:extLst>
          </p:cNvPr>
          <p:cNvSpPr/>
          <p:nvPr/>
        </p:nvSpPr>
        <p:spPr>
          <a:xfrm>
            <a:off x="3791712" y="1495616"/>
            <a:ext cx="719328" cy="390144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22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0015-3122-844F-8CB2-8BB277B6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Alexa and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F8D0A-FC26-724E-B82F-1FC538EA5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Alexa</a:t>
            </a:r>
          </a:p>
          <a:p>
            <a:pPr lvl="1"/>
            <a:r>
              <a:rPr lang="en-GB" dirty="0"/>
              <a:t>Amazon Personal Assistant</a:t>
            </a:r>
          </a:p>
          <a:p>
            <a:pPr lvl="1"/>
            <a:r>
              <a:rPr lang="it-IT" dirty="0" err="1"/>
              <a:t>Cloud-based</a:t>
            </a:r>
            <a:r>
              <a:rPr lang="it-IT" dirty="0"/>
              <a:t> voice service</a:t>
            </a:r>
            <a:endParaRPr lang="en-GB" dirty="0"/>
          </a:p>
          <a:p>
            <a:endParaRPr lang="en-GB" dirty="0"/>
          </a:p>
          <a:p>
            <a:r>
              <a:rPr lang="en-GB" dirty="0"/>
              <a:t>Skills</a:t>
            </a:r>
          </a:p>
          <a:p>
            <a:pPr lvl="1"/>
            <a:r>
              <a:rPr lang="en" dirty="0"/>
              <a:t>Make Alexa smarter, tasks faster, easier, and more delightful for customers</a:t>
            </a:r>
          </a:p>
          <a:p>
            <a:pPr lvl="1"/>
            <a:r>
              <a:rPr lang="it-IT" dirty="0" err="1"/>
              <a:t>Alexa</a:t>
            </a:r>
            <a:r>
              <a:rPr lang="it-IT" dirty="0"/>
              <a:t> </a:t>
            </a:r>
            <a:r>
              <a:rPr lang="it-IT" dirty="0" err="1"/>
              <a:t>Skills</a:t>
            </a:r>
            <a:r>
              <a:rPr lang="it-IT" dirty="0"/>
              <a:t> Kit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904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C256-7511-524E-BC05-A0943F36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Model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AEAE619-5A21-484E-9D9C-CB60C243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84" y="1389887"/>
            <a:ext cx="9095231" cy="499624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285C1D5-0AB4-694D-A8BF-4609FCF00898}"/>
              </a:ext>
            </a:extLst>
          </p:cNvPr>
          <p:cNvSpPr/>
          <p:nvPr/>
        </p:nvSpPr>
        <p:spPr>
          <a:xfrm>
            <a:off x="4742688" y="1495616"/>
            <a:ext cx="719328" cy="390144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81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D47F-5BC3-154D-A0D9-F5B2A53D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Alexa Skill Integration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B90697E-5D39-7346-B431-16F2FB4A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98" y="1690688"/>
            <a:ext cx="8660403" cy="40189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2C62F9-B6D3-7940-B745-984B8514D470}"/>
              </a:ext>
            </a:extLst>
          </p:cNvPr>
          <p:cNvSpPr/>
          <p:nvPr/>
        </p:nvSpPr>
        <p:spPr>
          <a:xfrm>
            <a:off x="5230368" y="4061637"/>
            <a:ext cx="2414441" cy="131843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4363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589CA-484F-A346-BB60-9AE4E672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Alexa Skill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140E7-534A-3240-86CE-01ADBB0B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 far we just modified the NLU</a:t>
            </a:r>
          </a:p>
          <a:p>
            <a:endParaRPr lang="en-GB" dirty="0"/>
          </a:p>
          <a:p>
            <a:r>
              <a:rPr lang="en-GB" dirty="0"/>
              <a:t>Now we need a DM and a web service</a:t>
            </a:r>
          </a:p>
          <a:p>
            <a:pPr marL="914400" lvl="2" indent="0">
              <a:buNone/>
            </a:pPr>
            <a:endParaRPr lang="en-GB" dirty="0"/>
          </a:p>
          <a:p>
            <a:r>
              <a:rPr lang="en-GB" dirty="0"/>
              <a:t>For now let’s see how to run code locally</a:t>
            </a:r>
          </a:p>
        </p:txBody>
      </p:sp>
    </p:spTree>
    <p:extLst>
      <p:ext uri="{BB962C8B-B14F-4D97-AF65-F5344CB8AC3E}">
        <p14:creationId xmlns:p14="http://schemas.microsoft.com/office/powerpoint/2010/main" val="4261500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6713-9B14-9745-9114-74618EF1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Flask-ask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FDB6B-CD1A-3F4F-8A5C-B24C241AB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https://flask-ask.readthedocs.io/en/latest/</a:t>
            </a:r>
            <a:endParaRPr lang="en-GB" dirty="0"/>
          </a:p>
          <a:p>
            <a:endParaRPr lang="en-GB" dirty="0"/>
          </a:p>
          <a:p>
            <a:r>
              <a:rPr lang="en" dirty="0"/>
              <a:t>Has decorators to map Alexa requests and intent slots to view functions</a:t>
            </a:r>
          </a:p>
          <a:p>
            <a:r>
              <a:rPr lang="en" dirty="0"/>
              <a:t>Helps construct ask and tell responses, </a:t>
            </a:r>
            <a:r>
              <a:rPr lang="en" dirty="0" err="1"/>
              <a:t>reprompts</a:t>
            </a:r>
            <a:r>
              <a:rPr lang="en" dirty="0"/>
              <a:t> and cards</a:t>
            </a:r>
          </a:p>
          <a:p>
            <a:r>
              <a:rPr lang="en" dirty="0"/>
              <a:t>Makes session management easy</a:t>
            </a:r>
          </a:p>
          <a:p>
            <a:r>
              <a:rPr lang="en" dirty="0"/>
              <a:t>Allows for the separation of code and speech through Jinja templates</a:t>
            </a:r>
          </a:p>
          <a:p>
            <a:r>
              <a:rPr lang="en" dirty="0"/>
              <a:t>Verifies Alexa request signatures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53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2302-BD3D-D343-AC7B-AF3F0BB3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Alexa Skill Flask Webserver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B103-22FB-7A40-A7C2-52B3D01FD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and code</a:t>
            </a:r>
          </a:p>
          <a:p>
            <a:pPr marL="914400" lvl="2" indent="0">
              <a:buNone/>
            </a:pPr>
            <a:r>
              <a:rPr lang="it-IT" dirty="0" err="1"/>
              <a:t>virtualenv</a:t>
            </a:r>
            <a:r>
              <a:rPr lang="it-IT" dirty="0"/>
              <a:t> -</a:t>
            </a:r>
            <a:r>
              <a:rPr lang="it-IT" dirty="0" err="1"/>
              <a:t>p</a:t>
            </a:r>
            <a:r>
              <a:rPr lang="it-IT" dirty="0"/>
              <a:t> python3.6 </a:t>
            </a:r>
            <a:r>
              <a:rPr lang="it-IT" dirty="0" err="1"/>
              <a:t>alexa_lab_venv</a:t>
            </a:r>
            <a:br>
              <a:rPr lang="it-IT" dirty="0"/>
            </a:br>
            <a:r>
              <a:rPr lang="it-IT" dirty="0"/>
              <a:t>source /home/</a:t>
            </a:r>
            <a:r>
              <a:rPr lang="it-IT" dirty="0" err="1"/>
              <a:t>giulianTrt</a:t>
            </a:r>
            <a:r>
              <a:rPr lang="it-IT" dirty="0"/>
              <a:t>/</a:t>
            </a:r>
            <a:r>
              <a:rPr lang="it-IT" dirty="0" err="1"/>
              <a:t>alexa_lab_venv</a:t>
            </a:r>
            <a:r>
              <a:rPr lang="it-IT" dirty="0"/>
              <a:t>/bin/</a:t>
            </a:r>
            <a:r>
              <a:rPr lang="it-IT" dirty="0" err="1"/>
              <a:t>activate</a:t>
            </a:r>
            <a:br>
              <a:rPr lang="it-IT" dirty="0"/>
            </a:br>
            <a:r>
              <a:rPr lang="it-IT" dirty="0" err="1"/>
              <a:t>pip</a:t>
            </a:r>
            <a:r>
              <a:rPr lang="it-IT" dirty="0"/>
              <a:t> </a:t>
            </a: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flask-ask</a:t>
            </a:r>
            <a:r>
              <a:rPr lang="it-IT" dirty="0"/>
              <a:t> </a:t>
            </a:r>
          </a:p>
          <a:p>
            <a:pPr marL="914400" lvl="2" indent="0">
              <a:buNone/>
            </a:pPr>
            <a:r>
              <a:rPr lang="it-IT" dirty="0" err="1"/>
              <a:t>pip</a:t>
            </a:r>
            <a:r>
              <a:rPr lang="it-IT" dirty="0"/>
              <a:t> </a:t>
            </a: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cryptography</a:t>
            </a:r>
            <a:r>
              <a:rPr lang="it-IT" dirty="0"/>
              <a:t>==2.1.4</a:t>
            </a:r>
            <a:br>
              <a:rPr lang="it-IT" dirty="0"/>
            </a:br>
            <a:r>
              <a:rPr lang="it-IT" dirty="0" err="1"/>
              <a:t>git</a:t>
            </a:r>
            <a:r>
              <a:rPr lang="it-IT" dirty="0"/>
              <a:t> clone </a:t>
            </a:r>
            <a:r>
              <a:rPr lang="it-IT" dirty="0">
                <a:hlinkClick r:id="rId2"/>
              </a:rPr>
              <a:t>https://github.com/giTorto/alexa_lab.git</a:t>
            </a:r>
            <a:endParaRPr lang="it-IT" dirty="0"/>
          </a:p>
          <a:p>
            <a:r>
              <a:rPr lang="it-IT" dirty="0" err="1"/>
              <a:t>Move</a:t>
            </a:r>
            <a:r>
              <a:rPr lang="it-IT" dirty="0"/>
              <a:t> to pt1_basic_skill</a:t>
            </a:r>
          </a:p>
          <a:p>
            <a:pPr marL="914400" lvl="2" indent="0">
              <a:buNone/>
            </a:pPr>
            <a:r>
              <a:rPr lang="it-IT" dirty="0" err="1"/>
              <a:t>python</a:t>
            </a:r>
            <a:r>
              <a:rPr lang="it-IT" dirty="0"/>
              <a:t> </a:t>
            </a:r>
            <a:r>
              <a:rPr lang="it-IT" dirty="0" err="1"/>
              <a:t>alexa_app.py</a:t>
            </a:r>
            <a:endParaRPr lang="it-IT" dirty="0"/>
          </a:p>
          <a:p>
            <a:pPr marL="914400" lvl="2" indent="0">
              <a:buNone/>
            </a:pP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Flask</a:t>
            </a:r>
            <a:r>
              <a:rPr lang="it-IT" dirty="0"/>
              <a:t> web server </a:t>
            </a:r>
            <a:r>
              <a:rPr lang="it-IT" dirty="0" err="1"/>
              <a:t>listening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Flask-ask</a:t>
            </a:r>
            <a:endParaRPr lang="it-I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9A28DE-92CD-0C45-B12B-5BFE47C03313}"/>
              </a:ext>
            </a:extLst>
          </p:cNvPr>
          <p:cNvSpPr/>
          <p:nvPr/>
        </p:nvSpPr>
        <p:spPr>
          <a:xfrm>
            <a:off x="838200" y="6311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*</a:t>
            </a:r>
            <a:r>
              <a:rPr lang="it-IT" dirty="0" err="1"/>
              <a:t>pip</a:t>
            </a:r>
            <a:r>
              <a:rPr lang="it-IT" dirty="0"/>
              <a:t> </a:t>
            </a: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git+https</a:t>
            </a:r>
            <a:r>
              <a:rPr lang="it-IT" dirty="0"/>
              <a:t>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johnwheeler</a:t>
            </a:r>
            <a:r>
              <a:rPr lang="it-IT" dirty="0"/>
              <a:t>/</a:t>
            </a:r>
            <a:r>
              <a:rPr lang="it-IT" dirty="0" err="1"/>
              <a:t>flask-ask.git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20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5908-8026-244C-9064-EFE87789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Integrating with ASK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3AE51-0399-BA4B-8CB7-621F8E5D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ASK requires HTTPS connection</a:t>
            </a:r>
          </a:p>
          <a:p>
            <a:pPr lvl="1"/>
            <a:r>
              <a:rPr lang="en-GB" dirty="0"/>
              <a:t>Local testing: </a:t>
            </a:r>
            <a:r>
              <a:rPr lang="en-GB" dirty="0" err="1"/>
              <a:t>ngrok</a:t>
            </a:r>
            <a:r>
              <a:rPr lang="en-GB" dirty="0"/>
              <a:t>  </a:t>
            </a:r>
          </a:p>
          <a:p>
            <a:pPr lvl="2"/>
            <a:r>
              <a:rPr lang="en-GB" dirty="0">
                <a:hlinkClick r:id="rId2"/>
              </a:rPr>
              <a:t>https://ngrok.com/download</a:t>
            </a:r>
            <a:r>
              <a:rPr lang="en-GB" dirty="0"/>
              <a:t>, blocked by UNITN Proxy</a:t>
            </a:r>
          </a:p>
          <a:p>
            <a:pPr lvl="1"/>
            <a:r>
              <a:rPr lang="en-GB" dirty="0"/>
              <a:t>Deploy: </a:t>
            </a:r>
            <a:r>
              <a:rPr lang="it-IT" dirty="0" err="1"/>
              <a:t>pythonanywhere</a:t>
            </a:r>
            <a:endParaRPr lang="it-IT" dirty="0"/>
          </a:p>
          <a:p>
            <a:pPr lvl="2"/>
            <a:r>
              <a:rPr lang="en-GB" dirty="0">
                <a:hlinkClick r:id="rId3"/>
              </a:rPr>
              <a:t>https://www.pythonanywhere.com</a:t>
            </a:r>
            <a:endParaRPr lang="en-GB" dirty="0"/>
          </a:p>
          <a:p>
            <a:pPr lvl="2"/>
            <a:r>
              <a:rPr lang="en-GB" dirty="0"/>
              <a:t>Free and provides 1 free hostname</a:t>
            </a:r>
          </a:p>
          <a:p>
            <a:endParaRPr lang="en-GB" dirty="0"/>
          </a:p>
          <a:p>
            <a:r>
              <a:rPr lang="en-GB" dirty="0" err="1"/>
              <a:t>Ngrok</a:t>
            </a:r>
            <a:r>
              <a:rPr lang="en-GB" dirty="0"/>
              <a:t>:</a:t>
            </a:r>
          </a:p>
          <a:p>
            <a:pPr lvl="1"/>
            <a:r>
              <a:rPr lang="en" dirty="0"/>
              <a:t>Public URLs for building webhook integrations.</a:t>
            </a:r>
          </a:p>
          <a:p>
            <a:r>
              <a:rPr lang="en" dirty="0" err="1"/>
              <a:t>Pythonanywhere</a:t>
            </a:r>
            <a:r>
              <a:rPr lang="en" dirty="0"/>
              <a:t>:</a:t>
            </a:r>
          </a:p>
          <a:p>
            <a:pPr lvl="1"/>
            <a:r>
              <a:rPr lang="en" dirty="0"/>
              <a:t>Free Python server hosting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68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B924-8A3B-A04C-A87B-39D987A7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Pythonanywhere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F386C-3C9F-B744-B5BB-8DFF645B1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Develop and host your website or any other code directly from your browser without having to install software or manage your own server</a:t>
            </a:r>
          </a:p>
          <a:p>
            <a:r>
              <a:rPr lang="en" dirty="0"/>
              <a:t>Create an account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4A5F9-FE87-1447-A013-E86503E0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3686632"/>
            <a:ext cx="7888224" cy="29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2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E206-505F-0A49-914C-35705EA3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Pythonanywhere</a:t>
            </a:r>
            <a:r>
              <a:rPr lang="en-GB" dirty="0"/>
              <a:t>: Account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04F6E-BE62-D343-8746-6DF40C696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985" y="1825625"/>
            <a:ext cx="8208030" cy="4351338"/>
          </a:xfrm>
        </p:spPr>
      </p:pic>
    </p:spTree>
    <p:extLst>
      <p:ext uri="{BB962C8B-B14F-4D97-AF65-F5344CB8AC3E}">
        <p14:creationId xmlns:p14="http://schemas.microsoft.com/office/powerpoint/2010/main" val="63525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C4FB-F867-3542-80B4-0453B25A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PythonAnywhere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BBA35-6487-1B44-B9DF-08948BCBF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784" y="1825625"/>
            <a:ext cx="8164432" cy="4351338"/>
          </a:xfrm>
        </p:spPr>
      </p:pic>
    </p:spTree>
    <p:extLst>
      <p:ext uri="{BB962C8B-B14F-4D97-AF65-F5344CB8AC3E}">
        <p14:creationId xmlns:p14="http://schemas.microsoft.com/office/powerpoint/2010/main" val="2168255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ED5E-BE94-A540-8B00-D0F4F3AB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PythonAnywhere: App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FA6ACC-A4CE-904D-876D-8750B97E9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468" y="1825625"/>
            <a:ext cx="9907064" cy="4351338"/>
          </a:xfrm>
        </p:spPr>
      </p:pic>
    </p:spTree>
    <p:extLst>
      <p:ext uri="{BB962C8B-B14F-4D97-AF65-F5344CB8AC3E}">
        <p14:creationId xmlns:p14="http://schemas.microsoft.com/office/powerpoint/2010/main" val="275886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E62C-575D-0B4F-B5AC-C0B9ECE4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Alexa Skills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CE300-1965-DD4B-A556-7403407B5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798" y="1690688"/>
            <a:ext cx="8660403" cy="401899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FDEDA7-548B-D347-BCB6-3BE399F093A7}"/>
              </a:ext>
            </a:extLst>
          </p:cNvPr>
          <p:cNvSpPr/>
          <p:nvPr/>
        </p:nvSpPr>
        <p:spPr>
          <a:xfrm>
            <a:off x="202020" y="6511459"/>
            <a:ext cx="11621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*from https://</a:t>
            </a:r>
            <a:r>
              <a:rPr lang="en-GB" sz="1600" dirty="0" err="1"/>
              <a:t>medium.com</a:t>
            </a:r>
            <a:r>
              <a:rPr lang="en-GB" sz="1600" dirty="0"/>
              <a:t>/@</a:t>
            </a:r>
            <a:r>
              <a:rPr lang="en-GB" sz="1600" dirty="0" err="1"/>
              <a:t>abraham.kang</a:t>
            </a:r>
            <a:r>
              <a:rPr lang="en-GB" sz="1600" dirty="0"/>
              <a:t>/understanding-the-differences-between-alexa-api-ai-wit-ai-and-luis-cortana-2404ece0977c</a:t>
            </a:r>
          </a:p>
        </p:txBody>
      </p:sp>
    </p:spTree>
    <p:extLst>
      <p:ext uri="{BB962C8B-B14F-4D97-AF65-F5344CB8AC3E}">
        <p14:creationId xmlns:p14="http://schemas.microsoft.com/office/powerpoint/2010/main" val="725176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6BB3-52C9-C743-B8EF-06D0BBE8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PythonAnywhere: App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4B177-9C2F-A247-986A-57434B503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588" y="1825625"/>
            <a:ext cx="7734823" cy="4351338"/>
          </a:xfrm>
        </p:spPr>
      </p:pic>
    </p:spTree>
    <p:extLst>
      <p:ext uri="{BB962C8B-B14F-4D97-AF65-F5344CB8AC3E}">
        <p14:creationId xmlns:p14="http://schemas.microsoft.com/office/powerpoint/2010/main" val="456893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1923-CCD5-6946-A91E-A2E27B6F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PythonAnywhere: App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9A5E2-CE07-3D4D-A79C-111603168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197" y="1825625"/>
            <a:ext cx="7941605" cy="4351338"/>
          </a:xfrm>
        </p:spPr>
      </p:pic>
    </p:spTree>
    <p:extLst>
      <p:ext uri="{BB962C8B-B14F-4D97-AF65-F5344CB8AC3E}">
        <p14:creationId xmlns:p14="http://schemas.microsoft.com/office/powerpoint/2010/main" val="3397502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B084-75A9-3540-81DC-5691E7792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PythonAnywhere: App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2DED0C-6ACB-1749-9681-964062742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690" y="1825625"/>
            <a:ext cx="9376620" cy="4351338"/>
          </a:xfrm>
        </p:spPr>
      </p:pic>
    </p:spTree>
    <p:extLst>
      <p:ext uri="{BB962C8B-B14F-4D97-AF65-F5344CB8AC3E}">
        <p14:creationId xmlns:p14="http://schemas.microsoft.com/office/powerpoint/2010/main" val="2496666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9AC3-7E9C-6645-870E-FC03B4EA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PythonAnywhere: Console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1CB9F-EE86-5F41-9392-EF0CCCCF3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504" y="1825625"/>
            <a:ext cx="9596992" cy="4351338"/>
          </a:xfr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9D19EC32-98CE-AF46-92FA-2A8D4502943B}"/>
              </a:ext>
            </a:extLst>
          </p:cNvPr>
          <p:cNvSpPr/>
          <p:nvPr/>
        </p:nvSpPr>
        <p:spPr>
          <a:xfrm>
            <a:off x="2164079" y="3744685"/>
            <a:ext cx="383178" cy="20029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00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8420-5F6E-1A48-84D2-9630058E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8F5A4-321E-4C48-974D-CD12FFD34D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Go to console, create a new one if needed</a:t>
            </a:r>
          </a:p>
          <a:p>
            <a:r>
              <a:rPr lang="en-GB" dirty="0"/>
              <a:t>Run the following commands to set up the </a:t>
            </a:r>
            <a:r>
              <a:rPr lang="en-GB" dirty="0" err="1"/>
              <a:t>env</a:t>
            </a:r>
            <a:r>
              <a:rPr lang="en-GB" dirty="0"/>
              <a:t> and install code </a:t>
            </a:r>
          </a:p>
          <a:p>
            <a:pPr marL="914400" lvl="2" indent="0">
              <a:buNone/>
            </a:pPr>
            <a:r>
              <a:rPr lang="it-IT" dirty="0" err="1"/>
              <a:t>virtualenv</a:t>
            </a:r>
            <a:r>
              <a:rPr lang="it-IT" dirty="0"/>
              <a:t> -</a:t>
            </a:r>
            <a:r>
              <a:rPr lang="it-IT" dirty="0" err="1"/>
              <a:t>p</a:t>
            </a:r>
            <a:r>
              <a:rPr lang="it-IT" dirty="0"/>
              <a:t> python3.6 </a:t>
            </a:r>
            <a:r>
              <a:rPr lang="it-IT" dirty="0" err="1"/>
              <a:t>alexa_lab_venv</a:t>
            </a:r>
            <a:br>
              <a:rPr lang="it-IT" dirty="0"/>
            </a:br>
            <a:r>
              <a:rPr lang="it-IT" dirty="0"/>
              <a:t>source /home/</a:t>
            </a:r>
            <a:r>
              <a:rPr lang="it-IT" dirty="0" err="1"/>
              <a:t>giulianTrt</a:t>
            </a:r>
            <a:r>
              <a:rPr lang="it-IT" dirty="0"/>
              <a:t>/</a:t>
            </a:r>
            <a:r>
              <a:rPr lang="it-IT" dirty="0" err="1"/>
              <a:t>alexa_lab_venv</a:t>
            </a:r>
            <a:r>
              <a:rPr lang="it-IT" dirty="0"/>
              <a:t>/bin/</a:t>
            </a:r>
            <a:r>
              <a:rPr lang="it-IT" dirty="0" err="1"/>
              <a:t>activate</a:t>
            </a:r>
            <a:br>
              <a:rPr lang="it-IT" dirty="0"/>
            </a:br>
            <a:r>
              <a:rPr lang="it-IT" dirty="0" err="1"/>
              <a:t>pip</a:t>
            </a:r>
            <a:r>
              <a:rPr lang="it-IT" dirty="0"/>
              <a:t> </a:t>
            </a: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flask-ask</a:t>
            </a:r>
            <a:br>
              <a:rPr lang="it-IT" dirty="0"/>
            </a:br>
            <a:r>
              <a:rPr lang="it-IT" dirty="0" err="1"/>
              <a:t>pip</a:t>
            </a:r>
            <a:r>
              <a:rPr lang="it-IT" dirty="0"/>
              <a:t> </a:t>
            </a: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cryptography</a:t>
            </a:r>
            <a:r>
              <a:rPr lang="it-IT" dirty="0"/>
              <a:t>==2.1.4</a:t>
            </a:r>
            <a:br>
              <a:rPr lang="it-IT" dirty="0"/>
            </a:br>
            <a:r>
              <a:rPr lang="it-IT" dirty="0" err="1"/>
              <a:t>git</a:t>
            </a:r>
            <a:r>
              <a:rPr lang="it-IT" dirty="0"/>
              <a:t> clone </a:t>
            </a:r>
            <a:r>
              <a:rPr lang="it-IT" dirty="0">
                <a:hlinkClick r:id="rId2"/>
              </a:rPr>
              <a:t>https://github.com/giTorto/alexa_lab.git</a:t>
            </a:r>
            <a:endParaRPr lang="it-IT" dirty="0"/>
          </a:p>
          <a:p>
            <a:pPr marL="0" indent="0">
              <a:buNone/>
            </a:pPr>
            <a:br>
              <a:rPr lang="it-IT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154B5-4A29-3C4A-AA37-4BAD72CF4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340864"/>
            <a:ext cx="6011077" cy="2684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2729E2-F038-B24F-93AC-3748DF45D0EF}"/>
              </a:ext>
            </a:extLst>
          </p:cNvPr>
          <p:cNvSpPr/>
          <p:nvPr/>
        </p:nvSpPr>
        <p:spPr>
          <a:xfrm>
            <a:off x="838200" y="6311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*</a:t>
            </a:r>
            <a:r>
              <a:rPr lang="it-IT" dirty="0" err="1"/>
              <a:t>pip</a:t>
            </a:r>
            <a:r>
              <a:rPr lang="it-IT" dirty="0"/>
              <a:t> </a:t>
            </a: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git+https</a:t>
            </a:r>
            <a:r>
              <a:rPr lang="it-IT" dirty="0"/>
              <a:t>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johnwheeler</a:t>
            </a:r>
            <a:r>
              <a:rPr lang="it-IT" dirty="0"/>
              <a:t>/</a:t>
            </a:r>
            <a:r>
              <a:rPr lang="it-IT" dirty="0" err="1"/>
              <a:t>flask-ask.git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04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5368B3-76A6-454C-91B6-B0849553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up the web hook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FAD6E1-5F5E-D448-AC93-4E0E1691E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367593"/>
          </a:xfrm>
        </p:spPr>
      </p:pic>
    </p:spTree>
    <p:extLst>
      <p:ext uri="{BB962C8B-B14F-4D97-AF65-F5344CB8AC3E}">
        <p14:creationId xmlns:p14="http://schemas.microsoft.com/office/powerpoint/2010/main" val="4212569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5368B3-76A6-454C-91B6-B0849553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up the web hook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E22D7E-9640-374A-8D29-48B4523F4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123" y="1825625"/>
            <a:ext cx="9883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6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5368B3-76A6-454C-91B6-B0849553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up the web hook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20EA7-138A-BD49-9A59-69AFA0CAA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Edit</a:t>
            </a:r>
            <a:r>
              <a:rPr lang="it-IT" dirty="0"/>
              <a:t> </a:t>
            </a:r>
            <a:r>
              <a:rPr lang="it-IT" dirty="0" err="1"/>
              <a:t>venv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/home/</a:t>
            </a:r>
            <a:r>
              <a:rPr lang="it-IT" dirty="0" err="1"/>
              <a:t>giulianTrt</a:t>
            </a:r>
            <a:r>
              <a:rPr lang="it-IT" dirty="0"/>
              <a:t>/</a:t>
            </a:r>
            <a:r>
              <a:rPr lang="it-IT" dirty="0" err="1"/>
              <a:t>alexa_lab_venv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Edit</a:t>
            </a:r>
            <a:r>
              <a:rPr lang="it-IT" dirty="0"/>
              <a:t> the </a:t>
            </a:r>
            <a:r>
              <a:rPr lang="it-IT" dirty="0" err="1"/>
              <a:t>working</a:t>
            </a:r>
            <a:r>
              <a:rPr lang="it-IT" dirty="0"/>
              <a:t> directory: </a:t>
            </a:r>
          </a:p>
          <a:p>
            <a:pPr lvl="1"/>
            <a:r>
              <a:rPr lang="it-IT" dirty="0"/>
              <a:t>/home/</a:t>
            </a:r>
            <a:r>
              <a:rPr lang="it-IT" dirty="0" err="1"/>
              <a:t>giulianTrt</a:t>
            </a:r>
            <a:r>
              <a:rPr lang="it-IT" dirty="0"/>
              <a:t>/</a:t>
            </a:r>
            <a:r>
              <a:rPr lang="it-IT" dirty="0" err="1"/>
              <a:t>alexa_lab</a:t>
            </a:r>
            <a:r>
              <a:rPr lang="it-IT" dirty="0"/>
              <a:t>/pt1_basic_skill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Edit</a:t>
            </a:r>
            <a:r>
              <a:rPr lang="it-IT" dirty="0"/>
              <a:t> the source directory:  </a:t>
            </a:r>
          </a:p>
          <a:p>
            <a:pPr lvl="1"/>
            <a:r>
              <a:rPr lang="it-IT" dirty="0"/>
              <a:t>/home/</a:t>
            </a:r>
            <a:r>
              <a:rPr lang="it-IT" dirty="0" err="1"/>
              <a:t>giulianTrt</a:t>
            </a:r>
            <a:r>
              <a:rPr lang="it-IT" dirty="0"/>
              <a:t>/</a:t>
            </a:r>
            <a:r>
              <a:rPr lang="it-IT" dirty="0" err="1"/>
              <a:t>alexa_lab</a:t>
            </a:r>
            <a:r>
              <a:rPr lang="it-IT" dirty="0"/>
              <a:t>/pt1_basic_skill</a:t>
            </a:r>
          </a:p>
          <a:p>
            <a:r>
              <a:rPr lang="it-IT" dirty="0" err="1"/>
              <a:t>Edit</a:t>
            </a:r>
            <a:r>
              <a:rPr lang="it-IT" dirty="0"/>
              <a:t> the </a:t>
            </a:r>
            <a:r>
              <a:rPr lang="it-IT" dirty="0" err="1"/>
              <a:t>wsgi</a:t>
            </a:r>
            <a:r>
              <a:rPr lang="it-IT" dirty="0"/>
              <a:t>:  </a:t>
            </a:r>
          </a:p>
          <a:p>
            <a:pPr lvl="1"/>
            <a:r>
              <a:rPr lang="it-IT" dirty="0"/>
              <a:t>/</a:t>
            </a:r>
            <a:r>
              <a:rPr lang="it-IT" dirty="0" err="1"/>
              <a:t>var</a:t>
            </a:r>
            <a:r>
              <a:rPr lang="it-IT" dirty="0"/>
              <a:t>/www/</a:t>
            </a:r>
            <a:r>
              <a:rPr lang="it-IT" dirty="0" err="1"/>
              <a:t>giuliantrt_pythonanywhere_com_wsgi.py</a:t>
            </a:r>
            <a:endParaRPr lang="it-IT" dirty="0"/>
          </a:p>
          <a:p>
            <a:pPr marL="914400" lvl="2" indent="0">
              <a:buNone/>
            </a:pPr>
            <a:r>
              <a:rPr lang="en" dirty="0"/>
              <a:t>from </a:t>
            </a:r>
            <a:r>
              <a:rPr lang="en" dirty="0" err="1"/>
              <a:t>alexa_app</a:t>
            </a:r>
            <a:r>
              <a:rPr lang="en" dirty="0"/>
              <a:t> import app as application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8352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1251-3E1A-A344-B9C1-F8628EF5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ASK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B057-2241-704C-A8A3-053C00103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Set up the </a:t>
            </a:r>
            <a:r>
              <a:rPr lang="it-IT" dirty="0" err="1"/>
              <a:t>endpoint</a:t>
            </a:r>
            <a:r>
              <a:rPr lang="it-IT" dirty="0"/>
              <a:t> on </a:t>
            </a:r>
            <a:r>
              <a:rPr lang="it-IT" dirty="0" err="1"/>
              <a:t>alexa</a:t>
            </a:r>
            <a:r>
              <a:rPr lang="it-IT" dirty="0"/>
              <a:t> </a:t>
            </a:r>
            <a:r>
              <a:rPr lang="it-IT" dirty="0" err="1"/>
              <a:t>skill</a:t>
            </a:r>
            <a:r>
              <a:rPr lang="it-IT" dirty="0"/>
              <a:t> </a:t>
            </a:r>
            <a:r>
              <a:rPr lang="it-IT" dirty="0" err="1"/>
              <a:t>endpoint</a:t>
            </a:r>
            <a:r>
              <a:rPr lang="it-IT" dirty="0"/>
              <a:t>: </a:t>
            </a: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giulianTrt.pythonanywhere.com</a:t>
            </a:r>
            <a:r>
              <a:rPr lang="it-IT" dirty="0"/>
              <a:t>/</a:t>
            </a:r>
            <a:br>
              <a:rPr lang="it-IT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C1E3C-5170-3940-AD70-DD9D0EF2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652" y="2644171"/>
            <a:ext cx="7138483" cy="40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44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B3A4-8942-4345-9591-1ED54F27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up the Endpoint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4E249-DC95-9F49-A9F5-BF59DEDDF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6945"/>
            <a:ext cx="10515600" cy="3408698"/>
          </a:xfr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855E908C-858E-E142-98CD-E949E69053C2}"/>
              </a:ext>
            </a:extLst>
          </p:cNvPr>
          <p:cNvSpPr/>
          <p:nvPr/>
        </p:nvSpPr>
        <p:spPr>
          <a:xfrm>
            <a:off x="5035296" y="3730752"/>
            <a:ext cx="2779776" cy="1085088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730F3-B10C-3843-929A-1A6BC93D8421}"/>
              </a:ext>
            </a:extLst>
          </p:cNvPr>
          <p:cNvSpPr txBox="1"/>
          <p:nvPr/>
        </p:nvSpPr>
        <p:spPr>
          <a:xfrm>
            <a:off x="6911163" y="2662830"/>
            <a:ext cx="492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</a:t>
            </a:r>
            <a:r>
              <a:rPr lang="en-GB" dirty="0" err="1"/>
              <a:t>ngrok</a:t>
            </a:r>
            <a:r>
              <a:rPr lang="en-GB" dirty="0"/>
              <a:t> never add a trailing /, but with </a:t>
            </a:r>
            <a:r>
              <a:rPr lang="en-GB" dirty="0" err="1"/>
              <a:t>pythonanywhere</a:t>
            </a:r>
            <a:r>
              <a:rPr lang="en-GB" dirty="0"/>
              <a:t> it’s needed:</a:t>
            </a:r>
          </a:p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giulianTrt.pythonanywhere.com</a:t>
            </a:r>
            <a:r>
              <a:rPr lang="it-IT" dirty="0"/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36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2C70-136E-8A45-8C29-66A8E5AD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it mean to build an Alexa Skill?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5DBD0B5-CDAC-A14C-A03E-C63BF478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98" y="1690688"/>
            <a:ext cx="8660403" cy="40189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1B565E-D31D-E94D-9900-A32EB256043B}"/>
              </a:ext>
            </a:extLst>
          </p:cNvPr>
          <p:cNvSpPr/>
          <p:nvPr/>
        </p:nvSpPr>
        <p:spPr>
          <a:xfrm>
            <a:off x="5230368" y="2806995"/>
            <a:ext cx="3547872" cy="290268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060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26C5-E2ED-7B4D-B693-D6B6D6D7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5BD546-226B-C744-A0E7-3A3A5F303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852" y="1825625"/>
            <a:ext cx="9024296" cy="4351338"/>
          </a:xfrm>
        </p:spPr>
      </p:pic>
    </p:spTree>
    <p:extLst>
      <p:ext uri="{BB962C8B-B14F-4D97-AF65-F5344CB8AC3E}">
        <p14:creationId xmlns:p14="http://schemas.microsoft.com/office/powerpoint/2010/main" val="1899547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A221-A22E-6B48-9609-0A5CF670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Completed set up for a basic Skill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87FB-4684-EB4F-A2EA-7D7304C4B9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What did we build?</a:t>
            </a:r>
          </a:p>
          <a:p>
            <a:endParaRPr lang="en-GB" dirty="0"/>
          </a:p>
          <a:p>
            <a:r>
              <a:rPr lang="en-GB" dirty="0" err="1"/>
              <a:t>NoIntent</a:t>
            </a:r>
            <a:r>
              <a:rPr lang="en-GB" dirty="0"/>
              <a:t> is not even in the intent schema</a:t>
            </a:r>
          </a:p>
          <a:p>
            <a:endParaRPr lang="en-GB" dirty="0"/>
          </a:p>
          <a:p>
            <a:r>
              <a:rPr lang="en-GB" dirty="0"/>
              <a:t>What should happen if user says No?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EF7229-27C5-6A43-BA0E-E18B17361F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8229" y="1825625"/>
            <a:ext cx="3989541" cy="4351338"/>
          </a:xfrm>
        </p:spPr>
      </p:pic>
    </p:spTree>
    <p:extLst>
      <p:ext uri="{BB962C8B-B14F-4D97-AF65-F5344CB8AC3E}">
        <p14:creationId xmlns:p14="http://schemas.microsoft.com/office/powerpoint/2010/main" val="1977759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BF2F99-F354-774F-B56E-DCB56C666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is done in Flask-Ask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BD9156-4DBD-8144-A934-23E97202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850" y="2108994"/>
            <a:ext cx="8242300" cy="3784600"/>
          </a:xfrm>
        </p:spPr>
      </p:pic>
    </p:spTree>
    <p:extLst>
      <p:ext uri="{BB962C8B-B14F-4D97-AF65-F5344CB8AC3E}">
        <p14:creationId xmlns:p14="http://schemas.microsoft.com/office/powerpoint/2010/main" val="3811495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A469-D662-8145-A2E8-0C0B6CCA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template?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451239-48DD-F545-8639-C92852CAD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98251"/>
            <a:ext cx="10515600" cy="1406085"/>
          </a:xfrm>
        </p:spPr>
      </p:pic>
    </p:spTree>
    <p:extLst>
      <p:ext uri="{BB962C8B-B14F-4D97-AF65-F5344CB8AC3E}">
        <p14:creationId xmlns:p14="http://schemas.microsoft.com/office/powerpoint/2010/main" val="2776676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45DE-A7B6-4345-A7D2-C526956A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E98E-879C-5543-9556-4D9D57EA0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current skill doesn’t have a </a:t>
            </a:r>
          </a:p>
          <a:p>
            <a:pPr lvl="1"/>
            <a:r>
              <a:rPr lang="en-GB" dirty="0" err="1"/>
              <a:t>NoIntent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Add a </a:t>
            </a:r>
            <a:r>
              <a:rPr lang="en-GB" dirty="0" err="1"/>
              <a:t>NoIntent</a:t>
            </a:r>
            <a:r>
              <a:rPr lang="en-GB" dirty="0"/>
              <a:t> to your Skill</a:t>
            </a:r>
          </a:p>
          <a:p>
            <a:endParaRPr lang="en-GB" dirty="0"/>
          </a:p>
          <a:p>
            <a:r>
              <a:rPr lang="en-GB" dirty="0"/>
              <a:t>Add some business logic to handle it</a:t>
            </a:r>
          </a:p>
          <a:p>
            <a:endParaRPr lang="en-GB" dirty="0"/>
          </a:p>
          <a:p>
            <a:r>
              <a:rPr lang="en-GB" dirty="0"/>
              <a:t>Deploy (simplest way is to update the repository and pull from PA)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9617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0730-D6E5-AA4A-A8F6-186D06EE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That’s all you need for Setting up a basic Skill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0AAF1-6DAE-F346-B229-CCD878EE5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547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B0D9-9BFA-1D4E-83E8-524BE9C2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 your Skill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5FFA-82CD-6041-B91C-5F831DDEE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 steps :</a:t>
            </a:r>
          </a:p>
          <a:p>
            <a:pPr lvl="1"/>
            <a:r>
              <a:rPr lang="en-GB" dirty="0"/>
              <a:t>Slot Customisation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Context Management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Template customisation</a:t>
            </a:r>
          </a:p>
          <a:p>
            <a:pPr lvl="1"/>
            <a:endParaRPr lang="en-GB" dirty="0"/>
          </a:p>
          <a:p>
            <a:r>
              <a:rPr lang="en-GB" dirty="0"/>
              <a:t>Memory Game is to easy… Let’s move to restaurant booking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giTorto</a:t>
            </a:r>
            <a:r>
              <a:rPr lang="en-GB" dirty="0"/>
              <a:t>/</a:t>
            </a:r>
            <a:r>
              <a:rPr lang="en-GB" dirty="0" err="1"/>
              <a:t>alexa_lab</a:t>
            </a:r>
            <a:r>
              <a:rPr lang="en-GB" dirty="0"/>
              <a:t>/tree/master/pt2_slots_and_context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128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0806-D98A-AE45-A6D7-3D7D3D81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Restaurant booking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735EAA-ABB3-2B44-A3DE-26C66E3A1B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66918" y="1825625"/>
            <a:ext cx="3324163" cy="4351338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8BE7CE1-3CA3-9D4E-9AC6-D97976BA44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16742" y="1825625"/>
            <a:ext cx="3318037" cy="2389632"/>
          </a:xfrm>
        </p:spPr>
      </p:pic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C7BED4F4-714F-E648-BEF4-D96EB6EA77A3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5400000" flipH="1" flipV="1">
            <a:off x="3976711" y="1277913"/>
            <a:ext cx="4351338" cy="5446761"/>
          </a:xfrm>
          <a:prstGeom prst="curvedConnector5">
            <a:avLst>
              <a:gd name="adj1" fmla="val -8186"/>
              <a:gd name="adj2" fmla="val 49638"/>
              <a:gd name="adj3" fmla="val 1257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320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D9A4-96F2-D343-AE47-63349A06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Slot Customisation (UI way)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3EB265-E31C-9E4A-9985-FC8C69DA8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8680"/>
            <a:ext cx="10515600" cy="3805227"/>
          </a:xfrm>
        </p:spPr>
      </p:pic>
    </p:spTree>
    <p:extLst>
      <p:ext uri="{BB962C8B-B14F-4D97-AF65-F5344CB8AC3E}">
        <p14:creationId xmlns:p14="http://schemas.microsoft.com/office/powerpoint/2010/main" val="3032686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84C7-509C-934F-9AAF-52AE4958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Slot Customisation (UI way)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9B2634-7937-C443-8883-37558A6FD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3700"/>
            <a:ext cx="10515600" cy="3835187"/>
          </a:xfrm>
        </p:spPr>
      </p:pic>
    </p:spTree>
    <p:extLst>
      <p:ext uri="{BB962C8B-B14F-4D97-AF65-F5344CB8AC3E}">
        <p14:creationId xmlns:p14="http://schemas.microsoft.com/office/powerpoint/2010/main" val="27700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45167-9690-A643-BB9F-6DFE4D71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7560D-23AA-2241-8DF9-247730E5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/>
              <a:t>How to build an Alexa Skill and Intent Schema Customisation</a:t>
            </a:r>
          </a:p>
          <a:p>
            <a:pPr>
              <a:lnSpc>
                <a:spcPct val="110000"/>
              </a:lnSpc>
            </a:pPr>
            <a:r>
              <a:rPr lang="en-GB" dirty="0"/>
              <a:t>Alexa Skill Integration</a:t>
            </a:r>
          </a:p>
          <a:p>
            <a:pPr>
              <a:lnSpc>
                <a:spcPct val="110000"/>
              </a:lnSpc>
            </a:pPr>
            <a:r>
              <a:rPr lang="en-GB" dirty="0"/>
              <a:t>Slot Customisation</a:t>
            </a:r>
          </a:p>
          <a:p>
            <a:pPr>
              <a:lnSpc>
                <a:spcPct val="110000"/>
              </a:lnSpc>
            </a:pPr>
            <a:r>
              <a:rPr lang="en-GB" dirty="0"/>
              <a:t>Context Management</a:t>
            </a:r>
          </a:p>
          <a:p>
            <a:pPr>
              <a:lnSpc>
                <a:spcPct val="110000"/>
              </a:lnSpc>
            </a:pPr>
            <a:r>
              <a:rPr lang="en-GB" dirty="0"/>
              <a:t>NLG Customisation</a:t>
            </a:r>
          </a:p>
          <a:p>
            <a:pPr>
              <a:lnSpc>
                <a:spcPct val="110000"/>
              </a:lnSpc>
            </a:pPr>
            <a:r>
              <a:rPr lang="en-GB" dirty="0"/>
              <a:t>Multimodality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965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8F58-01D6-2B47-A842-C289336A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DCB7-45B0-4949-B7E6-9E71E783D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an Alexa Skill called “Restaurant Booking”</a:t>
            </a:r>
          </a:p>
          <a:p>
            <a:r>
              <a:rPr lang="en-GB" dirty="0"/>
              <a:t>Add custom slots: (use bulk edit and take files from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CUISINE</a:t>
            </a:r>
          </a:p>
          <a:p>
            <a:pPr lvl="1"/>
            <a:r>
              <a:rPr lang="en-GB" dirty="0"/>
              <a:t>INFO</a:t>
            </a:r>
          </a:p>
          <a:p>
            <a:pPr lvl="1"/>
            <a:r>
              <a:rPr lang="en-GB" dirty="0"/>
              <a:t>LOCATION</a:t>
            </a:r>
          </a:p>
          <a:p>
            <a:pPr lvl="1"/>
            <a:r>
              <a:rPr lang="en-GB" dirty="0"/>
              <a:t>PRICE </a:t>
            </a:r>
          </a:p>
          <a:p>
            <a:r>
              <a:rPr lang="en-GB" dirty="0"/>
              <a:t>Add intent (use bulk edit and take samples from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):</a:t>
            </a:r>
          </a:p>
          <a:p>
            <a:pPr lvl="1"/>
            <a:r>
              <a:rPr lang="en-GB" dirty="0"/>
              <a:t>Inform</a:t>
            </a:r>
          </a:p>
        </p:txBody>
      </p:sp>
    </p:spTree>
    <p:extLst>
      <p:ext uri="{BB962C8B-B14F-4D97-AF65-F5344CB8AC3E}">
        <p14:creationId xmlns:p14="http://schemas.microsoft.com/office/powerpoint/2010/main" val="2891801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E69-FC06-C641-8900-87E850B5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JSON Editor way (copy paste from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E11EC-6AC3-6941-A78A-98B02310A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1916" y="1825625"/>
            <a:ext cx="9228168" cy="4351338"/>
          </a:xfrm>
        </p:spPr>
      </p:pic>
    </p:spTree>
    <p:extLst>
      <p:ext uri="{BB962C8B-B14F-4D97-AF65-F5344CB8AC3E}">
        <p14:creationId xmlns:p14="http://schemas.microsoft.com/office/powerpoint/2010/main" val="3777761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6FC7-D0AF-6C4A-9142-C04810E0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7F330-8AB6-0C4F-AFC3-C7D3C2EF7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Set up the restaurant booking endpoint in ASK</a:t>
            </a:r>
          </a:p>
          <a:p>
            <a:endParaRPr lang="en-GB" dirty="0"/>
          </a:p>
          <a:p>
            <a:r>
              <a:rPr lang="en-GB" dirty="0"/>
              <a:t>Deploy on </a:t>
            </a:r>
            <a:r>
              <a:rPr lang="en-GB" dirty="0" err="1"/>
              <a:t>pythonanywhere</a:t>
            </a:r>
            <a:r>
              <a:rPr lang="en-GB" dirty="0"/>
              <a:t> updating what’s needed</a:t>
            </a:r>
          </a:p>
          <a:p>
            <a:endParaRPr lang="en-GB" dirty="0"/>
          </a:p>
          <a:p>
            <a:r>
              <a:rPr lang="en-GB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096925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7920-00D2-E941-A2D3-973E2070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Restaurant Booking: context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BBC60-F58C-E144-AC83-569AB5D1A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Session attributes are passed back and forth to the Web Server</a:t>
            </a:r>
          </a:p>
          <a:p>
            <a:endParaRPr lang="en-GB" dirty="0"/>
          </a:p>
          <a:p>
            <a:r>
              <a:rPr lang="en-GB" dirty="0"/>
              <a:t>Storing attributes in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5FE0F-0F61-4741-BB85-22D5708C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3891756"/>
            <a:ext cx="8077200" cy="20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B0447-7203-A84C-8D77-E55DA706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3244850"/>
            <a:ext cx="7594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10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5CAC3-5274-BD4C-A9A8-B6F53799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Context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44EBB70-3B3C-6946-AB8C-78BF83AD8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7161" y="1389888"/>
            <a:ext cx="5717678" cy="5117322"/>
          </a:xfrm>
        </p:spPr>
      </p:pic>
    </p:spTree>
    <p:extLst>
      <p:ext uri="{BB962C8B-B14F-4D97-AF65-F5344CB8AC3E}">
        <p14:creationId xmlns:p14="http://schemas.microsoft.com/office/powerpoint/2010/main" val="3420098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141A-69DC-5C4B-A058-794B5EF69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Statement vs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77E53-EF63-9C4E-A980-FF2CD861D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Response returned must be wrapped</a:t>
            </a:r>
          </a:p>
          <a:p>
            <a:pPr lvl="1"/>
            <a:r>
              <a:rPr lang="en-GB" dirty="0"/>
              <a:t>Statement: session gets closed</a:t>
            </a:r>
          </a:p>
          <a:p>
            <a:pPr lvl="1"/>
            <a:r>
              <a:rPr lang="en-GB" dirty="0"/>
              <a:t>Question:   session remain open</a:t>
            </a:r>
          </a:p>
        </p:txBody>
      </p:sp>
    </p:spTree>
    <p:extLst>
      <p:ext uri="{BB962C8B-B14F-4D97-AF65-F5344CB8AC3E}">
        <p14:creationId xmlns:p14="http://schemas.microsoft.com/office/powerpoint/2010/main" val="3940053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106E-250D-A646-A1A4-FE9D298A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Templates can be customised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C8A016-5802-A549-B0CD-31E9E5D85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248694"/>
            <a:ext cx="8966200" cy="3505200"/>
          </a:xfrm>
        </p:spPr>
      </p:pic>
    </p:spTree>
    <p:extLst>
      <p:ext uri="{BB962C8B-B14F-4D97-AF65-F5344CB8AC3E}">
        <p14:creationId xmlns:p14="http://schemas.microsoft.com/office/powerpoint/2010/main" val="4007928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3D59-401A-214B-8EC5-C4769E3F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EA2DC-5448-EB47-A508-4329A7E3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of now when ”deny” intent is received the system goes to goodbye</a:t>
            </a:r>
          </a:p>
          <a:p>
            <a:endParaRPr lang="en-GB" dirty="0"/>
          </a:p>
          <a:p>
            <a:r>
              <a:rPr lang="en-GB" dirty="0"/>
              <a:t>Change the dialog logic such that the system asks if the user wants to try a new booking</a:t>
            </a:r>
          </a:p>
          <a:p>
            <a:endParaRPr lang="en-GB" dirty="0"/>
          </a:p>
          <a:p>
            <a:r>
              <a:rPr lang="en-GB" dirty="0"/>
              <a:t>If the user confirms, reset the context and restart with the initial interaction</a:t>
            </a:r>
          </a:p>
          <a:p>
            <a:endParaRPr lang="en-GB" dirty="0"/>
          </a:p>
          <a:p>
            <a:r>
              <a:rPr lang="en-GB" dirty="0"/>
              <a:t>Update &amp; deploy</a:t>
            </a:r>
          </a:p>
        </p:txBody>
      </p:sp>
    </p:spTree>
    <p:extLst>
      <p:ext uri="{BB962C8B-B14F-4D97-AF65-F5344CB8AC3E}">
        <p14:creationId xmlns:p14="http://schemas.microsoft.com/office/powerpoint/2010/main" val="1421922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48C56-AD37-A648-9138-790BFF9E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That’s all you need build a skill with context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72873-17D0-EE48-88D3-77ADB5E57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62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4583-54EB-874A-87C1-522AFF2E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Multimodality: Directives and APL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90A72-08F2-8140-B920-A07D584F3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dirty="0"/>
              <a:t>Directives</a:t>
            </a:r>
          </a:p>
          <a:p>
            <a:r>
              <a:rPr lang="en" dirty="0"/>
              <a:t>Screen displays must be enabled in Alexa Skill.</a:t>
            </a:r>
          </a:p>
          <a:p>
            <a:r>
              <a:rPr lang="en" dirty="0"/>
              <a:t>Templates are constructed to provide flexibility for the developer.</a:t>
            </a:r>
          </a:p>
          <a:p>
            <a:r>
              <a:rPr lang="en" dirty="0"/>
              <a:t>Each template has a JSON representation, and can be included in the skill responses sent to the screen.</a:t>
            </a:r>
          </a:p>
          <a:p>
            <a:r>
              <a:rPr lang="en" dirty="0"/>
              <a:t>Additional Intents need to be supported</a:t>
            </a:r>
            <a:br>
              <a:rPr lang="en" dirty="0"/>
            </a:br>
            <a:endParaRPr lang="en" dirty="0"/>
          </a:p>
          <a:p>
            <a:pPr marL="0" indent="0">
              <a:buNone/>
            </a:pPr>
            <a:r>
              <a:rPr lang="en" dirty="0"/>
              <a:t>Alexa Presentation Language (APL) (not covered in this lab)</a:t>
            </a:r>
          </a:p>
          <a:p>
            <a:r>
              <a:rPr lang="en" dirty="0"/>
              <a:t>Extended version of directives</a:t>
            </a:r>
          </a:p>
          <a:p>
            <a:r>
              <a:rPr lang="en" dirty="0"/>
              <a:t>Based on document definition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35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AF61CB-E653-5E4F-AEDB-B894EFE2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build an Alexa Skill</a:t>
            </a:r>
          </a:p>
        </p:txBody>
      </p:sp>
    </p:spTree>
    <p:extLst>
      <p:ext uri="{BB962C8B-B14F-4D97-AF65-F5344CB8AC3E}">
        <p14:creationId xmlns:p14="http://schemas.microsoft.com/office/powerpoint/2010/main" val="1327493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19AF-1089-304C-B8BD-661062EC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Directive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2F629-ED7B-4644-A203-5FF6793570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BodyTemplate1</a:t>
            </a:r>
          </a:p>
          <a:p>
            <a:pPr lvl="1"/>
            <a:r>
              <a:rPr lang="en" dirty="0"/>
              <a:t>simple text and image views</a:t>
            </a:r>
            <a:endParaRPr lang="en-GB" dirty="0"/>
          </a:p>
          <a:p>
            <a:r>
              <a:rPr lang="en" dirty="0"/>
              <a:t>BodyTemplate2 </a:t>
            </a:r>
          </a:p>
          <a:p>
            <a:pPr lvl="1"/>
            <a:r>
              <a:rPr lang="en" dirty="0"/>
              <a:t> image views and limited centered text</a:t>
            </a:r>
          </a:p>
          <a:p>
            <a:r>
              <a:rPr lang="it-IT" dirty="0"/>
              <a:t>BodyTemplate3</a:t>
            </a:r>
          </a:p>
          <a:p>
            <a:pPr lvl="1"/>
            <a:r>
              <a:rPr lang="en" dirty="0"/>
              <a:t>image views and limited left-aligned text</a:t>
            </a:r>
          </a:p>
          <a:p>
            <a:r>
              <a:rPr lang="it-IT" dirty="0"/>
              <a:t>BodyTemplate6</a:t>
            </a:r>
          </a:p>
          <a:p>
            <a:pPr lvl="1"/>
            <a:r>
              <a:rPr lang="en" dirty="0"/>
              <a:t>text and optional background image</a:t>
            </a:r>
          </a:p>
          <a:p>
            <a:r>
              <a:rPr lang="en" dirty="0"/>
              <a:t>BodyTemplate7 </a:t>
            </a:r>
          </a:p>
          <a:p>
            <a:pPr lvl="1"/>
            <a:r>
              <a:rPr lang="en" dirty="0"/>
              <a:t>for scalable foreground image with optional background image</a:t>
            </a:r>
          </a:p>
          <a:p>
            <a:endParaRPr lang="en" dirty="0"/>
          </a:p>
          <a:p>
            <a:endParaRPr lang="e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B16FD0-D989-B84B-8374-C470A4EF59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dirty="0"/>
              <a:t>ListTemplate1 </a:t>
            </a:r>
          </a:p>
          <a:p>
            <a:pPr lvl="1"/>
            <a:r>
              <a:rPr lang="en" dirty="0"/>
              <a:t>text lists and optional </a:t>
            </a:r>
          </a:p>
          <a:p>
            <a:r>
              <a:rPr lang="en" dirty="0"/>
              <a:t>ListTemplate2 </a:t>
            </a:r>
          </a:p>
          <a:p>
            <a:pPr lvl="1"/>
            <a:r>
              <a:rPr lang="en" dirty="0"/>
              <a:t>list images and optional text</a:t>
            </a:r>
          </a:p>
          <a:p>
            <a:pPr marL="0" indent="0">
              <a:buNone/>
            </a:pPr>
            <a:r>
              <a:rPr lang="en" dirty="0"/>
              <a:t> </a:t>
            </a:r>
          </a:p>
          <a:p>
            <a:r>
              <a:rPr lang="en-GB" dirty="0"/>
              <a:t>Required fields defined here: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developer.amazon.com</a:t>
            </a:r>
            <a:r>
              <a:rPr lang="en-GB" dirty="0"/>
              <a:t>/docs/custom-skills/display-template-</a:t>
            </a:r>
            <a:r>
              <a:rPr lang="en-GB" dirty="0" err="1"/>
              <a:t>reference.html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0703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0DF6-D31F-454B-8E0F-FCC7E096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Enabling Display in Alexa Skill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DDA91-242B-4240-A4A6-2C505672E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666" y="1825625"/>
            <a:ext cx="5824667" cy="4351338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C6308FB-59DA-1D4B-9C84-6D53BD6CA8C6}"/>
              </a:ext>
            </a:extLst>
          </p:cNvPr>
          <p:cNvSpPr/>
          <p:nvPr/>
        </p:nvSpPr>
        <p:spPr>
          <a:xfrm>
            <a:off x="3035808" y="3438144"/>
            <a:ext cx="6205728" cy="52425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32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CD3B-3795-624A-AA10-7D7D630A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Directives representation: BodyTemplate1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21D5B-9C9B-4C44-A061-9E75E4FA8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7719" y="1825625"/>
            <a:ext cx="5076561" cy="4351338"/>
          </a:xfrm>
        </p:spPr>
      </p:pic>
    </p:spTree>
    <p:extLst>
      <p:ext uri="{BB962C8B-B14F-4D97-AF65-F5344CB8AC3E}">
        <p14:creationId xmlns:p14="http://schemas.microsoft.com/office/powerpoint/2010/main" val="3863384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45CB-896A-A94D-89DA-C50DBA25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Directives Representation: </a:t>
            </a:r>
            <a:r>
              <a:rPr lang="it-IT" dirty="0"/>
              <a:t>ListTemplate1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E8153A-AFE0-804A-BB3C-DF45CF4E6A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9569" y="1825625"/>
            <a:ext cx="4738861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41F83A-D366-D449-8073-9D0198CF8A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52053"/>
            <a:ext cx="5181600" cy="3498481"/>
          </a:xfr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529E86B-6FAE-C14B-86DC-F4A78133D1D1}"/>
              </a:ext>
            </a:extLst>
          </p:cNvPr>
          <p:cNvSpPr/>
          <p:nvPr/>
        </p:nvSpPr>
        <p:spPr>
          <a:xfrm>
            <a:off x="1658679" y="4720856"/>
            <a:ext cx="3519377" cy="5635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A8E556-80A9-8E46-AD7E-0FF6FCB94C87}"/>
              </a:ext>
            </a:extLst>
          </p:cNvPr>
          <p:cNvCxnSpPr>
            <a:stCxn id="9" idx="3"/>
          </p:cNvCxnSpPr>
          <p:nvPr/>
        </p:nvCxnSpPr>
        <p:spPr>
          <a:xfrm flipV="1">
            <a:off x="5178056" y="2488019"/>
            <a:ext cx="994144" cy="2514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462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75816B-C84B-EB49-B94E-DCA0732C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Directive card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711CB1-A933-2E43-B461-A40BB4B74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7526"/>
            <a:ext cx="10515600" cy="4247535"/>
          </a:xfrm>
        </p:spPr>
      </p:pic>
    </p:spTree>
    <p:extLst>
      <p:ext uri="{BB962C8B-B14F-4D97-AF65-F5344CB8AC3E}">
        <p14:creationId xmlns:p14="http://schemas.microsoft.com/office/powerpoint/2010/main" val="40802593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AD5E5-C190-A74C-AA3C-38B0AB6C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CADD-1BAC-344B-8A05-1255DB82F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https://github.com/giTorto/alexa_lab/tree/master/pt3_multimodality</a:t>
            </a:r>
            <a:endParaRPr lang="en-GB" dirty="0"/>
          </a:p>
          <a:p>
            <a:r>
              <a:rPr lang="en-GB" dirty="0"/>
              <a:t>Always restaurant domain</a:t>
            </a:r>
          </a:p>
          <a:p>
            <a:endParaRPr lang="en-GB" dirty="0"/>
          </a:p>
          <a:p>
            <a:r>
              <a:rPr lang="en-GB" dirty="0"/>
              <a:t>Task: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Create new skill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Enable directives in the Skill and Test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Add directives to additional prompts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Extend Flask App to support some directive-related intents</a:t>
            </a:r>
          </a:p>
          <a:p>
            <a:endParaRPr lang="en-GB" dirty="0"/>
          </a:p>
          <a:p>
            <a:r>
              <a:rPr lang="en-GB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73799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6519-C4CD-EE42-AB9D-215C289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67F8-E151-1C4C-A5FB-869947E51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Propose a Skill and implement it :D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608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C64094-1705-1247-B5D4-2CD980ACD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11A221-C44B-3B46-B129-38E21805A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9596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E5DF-6503-214E-9FA2-22F5B7AE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F8ACE-DD90-C141-86B3-076283ED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it-IT" dirty="0">
                <a:hlinkClick r:id="rId3"/>
              </a:rPr>
              <a:t>https://developer.amazon.com/blogs/post/Tx14R0IYYGH3SKT/Flask-Ask-A-New-Python-Framework-for-Rapid-Alexa-Skills-Kit-Development</a:t>
            </a:r>
            <a:endParaRPr lang="it-IT" dirty="0"/>
          </a:p>
          <a:p>
            <a:pPr>
              <a:lnSpc>
                <a:spcPct val="170000"/>
              </a:lnSpc>
            </a:pPr>
            <a:r>
              <a:rPr lang="it-IT" dirty="0">
                <a:hlinkClick r:id="rId4"/>
              </a:rPr>
              <a:t>https://developer.amazon.com/docs/custom-skills/create-and-edit-custom-slot-types.html</a:t>
            </a:r>
            <a:endParaRPr lang="it-IT" dirty="0"/>
          </a:p>
          <a:p>
            <a:pPr>
              <a:lnSpc>
                <a:spcPct val="170000"/>
              </a:lnSpc>
            </a:pPr>
            <a:r>
              <a:rPr lang="it-IT" dirty="0">
                <a:hlinkClick r:id="rId5"/>
              </a:rPr>
              <a:t>https://developer.amazon.com/blogs/alexa/post/2af6851b-0216-4e82-9aba-6fa2aec755d5/how-to-get-started-with-the-new-alexa-presentation-language-to-build-multimodal-alexa-skills</a:t>
            </a:r>
            <a:endParaRPr lang="it-IT" dirty="0"/>
          </a:p>
          <a:p>
            <a:pPr>
              <a:lnSpc>
                <a:spcPct val="170000"/>
              </a:lnSpc>
            </a:pPr>
            <a:r>
              <a:rPr lang="it-IT" dirty="0">
                <a:hlinkClick r:id="rId6"/>
              </a:rPr>
              <a:t>https://developer.amazon.com/docs/custom-skills/display-template-reference.html</a:t>
            </a:r>
            <a:endParaRPr lang="it-IT" dirty="0"/>
          </a:p>
          <a:p>
            <a:pPr>
              <a:lnSpc>
                <a:spcPct val="170000"/>
              </a:lnSpc>
            </a:pPr>
            <a:r>
              <a:rPr lang="it-IT" dirty="0">
                <a:hlinkClick r:id="rId7"/>
              </a:rPr>
              <a:t>https://developer.amazon.com/blogs/alexa/post/12826e9e-e06a-4ab4-a583-8e074709a9f3/how-to-build-alexa-skills-for-echo-show</a:t>
            </a:r>
            <a:endParaRPr lang="it-IT" dirty="0"/>
          </a:p>
          <a:p>
            <a:pPr>
              <a:lnSpc>
                <a:spcPct val="170000"/>
              </a:lnSpc>
            </a:pPr>
            <a:r>
              <a:rPr lang="it-IT" dirty="0">
                <a:hlinkClick r:id="rId8"/>
              </a:rPr>
              <a:t>https://developer.amazon.com/docs/custom-skills/display-interface-reference.html#full-json-response</a:t>
            </a:r>
            <a:endParaRPr lang="it-IT" dirty="0"/>
          </a:p>
          <a:p>
            <a:pPr>
              <a:lnSpc>
                <a:spcPct val="170000"/>
              </a:lnSpc>
            </a:pPr>
            <a:r>
              <a:rPr lang="it-IT" dirty="0">
                <a:hlinkClick r:id="rId5"/>
              </a:rPr>
              <a:t>https://developer.amazon.com/blogs/alexa/post/2af6851b-0216-4e82-9aba-6fa2aec755d5/how-to-get-started-with-the-new-alexa-presentation-language-to-build-multimodal-alexa-skills</a:t>
            </a:r>
            <a:endParaRPr lang="it-IT" dirty="0"/>
          </a:p>
          <a:p>
            <a:pPr>
              <a:lnSpc>
                <a:spcPct val="170000"/>
              </a:lnSpc>
            </a:pPr>
            <a:r>
              <a:rPr lang="it-IT" dirty="0">
                <a:hlinkClick r:id="rId9"/>
              </a:rPr>
              <a:t>https://developer.amazon.com/alexa/console/ask/displays</a:t>
            </a:r>
            <a:endParaRPr lang="it-IT" dirty="0"/>
          </a:p>
          <a:p>
            <a:pPr>
              <a:lnSpc>
                <a:spcPct val="170000"/>
              </a:lnSpc>
            </a:pPr>
            <a:r>
              <a:rPr lang="it-IT" dirty="0">
                <a:hlinkClick r:id="rId4"/>
              </a:rPr>
              <a:t>https://developer.amazon.com/docs/custom-skills/create-and-edit-custom-slot-types.html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61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6475-45D7-2A4A-AC03-3A903371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build an Alexa Skill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21589-57BF-3D45-AAB5-3A9D069AA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an account: </a:t>
            </a:r>
            <a:r>
              <a:rPr lang="it-IT" dirty="0">
                <a:hlinkClick r:id="rId2"/>
              </a:rPr>
              <a:t>https://developer.amazon.com/it/alexa-skills-kit</a:t>
            </a:r>
            <a:endParaRPr lang="it-IT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350D4-1257-3140-9CE6-908F52E8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024" y="2374556"/>
            <a:ext cx="4583328" cy="422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6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C5A3-A5E7-1E42-A748-062E5EE0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 to Alexa Console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9C812-13A8-E24A-AD28-2821949B1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232" y="1475232"/>
            <a:ext cx="7887536" cy="4665155"/>
          </a:xfrm>
        </p:spPr>
      </p:pic>
    </p:spTree>
    <p:extLst>
      <p:ext uri="{BB962C8B-B14F-4D97-AF65-F5344CB8AC3E}">
        <p14:creationId xmlns:p14="http://schemas.microsoft.com/office/powerpoint/2010/main" val="265448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7A86-142F-454F-A56F-41851D2B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Skill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A76355-95C2-9141-AAC3-43A65F7AC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149" y="1825625"/>
            <a:ext cx="9399702" cy="4351338"/>
          </a:xfrm>
        </p:spPr>
      </p:pic>
    </p:spTree>
    <p:extLst>
      <p:ext uri="{BB962C8B-B14F-4D97-AF65-F5344CB8AC3E}">
        <p14:creationId xmlns:p14="http://schemas.microsoft.com/office/powerpoint/2010/main" val="2168250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1276</Words>
  <Application>Microsoft Macintosh PowerPoint</Application>
  <PresentationFormat>Widescreen</PresentationFormat>
  <Paragraphs>262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Wingdings</vt:lpstr>
      <vt:lpstr>Office Theme</vt:lpstr>
      <vt:lpstr>Alexa Lab</vt:lpstr>
      <vt:lpstr>What is Alexa and Skills</vt:lpstr>
      <vt:lpstr>Alexa Skills Architecture</vt:lpstr>
      <vt:lpstr>What does it mean to build an Alexa Skill?</vt:lpstr>
      <vt:lpstr>Outline</vt:lpstr>
      <vt:lpstr>How to build an Alexa Skill</vt:lpstr>
      <vt:lpstr>How to build an Alexa Skill</vt:lpstr>
      <vt:lpstr>Go to Alexa Console</vt:lpstr>
      <vt:lpstr>Create A Skill</vt:lpstr>
      <vt:lpstr>Create A Skill (2)</vt:lpstr>
      <vt:lpstr>Create A Skill (3)</vt:lpstr>
      <vt:lpstr>What do you need</vt:lpstr>
      <vt:lpstr>Basic Intent Schema</vt:lpstr>
      <vt:lpstr>What Alexa Provides</vt:lpstr>
      <vt:lpstr>Our First Skill</vt:lpstr>
      <vt:lpstr>Upload the custom intent schema</vt:lpstr>
      <vt:lpstr>Create A Skill (4): Basic Intent Schema</vt:lpstr>
      <vt:lpstr>UI way</vt:lpstr>
      <vt:lpstr>Save Model</vt:lpstr>
      <vt:lpstr>Build Model</vt:lpstr>
      <vt:lpstr>Alexa Skill Integration</vt:lpstr>
      <vt:lpstr>Alexa Skill Integration</vt:lpstr>
      <vt:lpstr>Flask-ask</vt:lpstr>
      <vt:lpstr>Running Alexa Skill Flask Webserver</vt:lpstr>
      <vt:lpstr>Integrating with ASK connection</vt:lpstr>
      <vt:lpstr>Pythonanywhere</vt:lpstr>
      <vt:lpstr>Pythonanywhere: Account Creation</vt:lpstr>
      <vt:lpstr>PythonAnywhere dashboard</vt:lpstr>
      <vt:lpstr>PythonAnywhere: App Creation</vt:lpstr>
      <vt:lpstr>PythonAnywhere: App Creation</vt:lpstr>
      <vt:lpstr>PythonAnywhere: App Creation</vt:lpstr>
      <vt:lpstr>PythonAnywhere: App Creation</vt:lpstr>
      <vt:lpstr>PythonAnywhere: Console</vt:lpstr>
      <vt:lpstr>To deploy</vt:lpstr>
      <vt:lpstr>Set up the web hook</vt:lpstr>
      <vt:lpstr>Set up the web hook</vt:lpstr>
      <vt:lpstr>Set up the web hook</vt:lpstr>
      <vt:lpstr>Back to ASK console</vt:lpstr>
      <vt:lpstr>Set up the Endpoint</vt:lpstr>
      <vt:lpstr>Let’s test</vt:lpstr>
      <vt:lpstr>Completed set up for a basic Skill</vt:lpstr>
      <vt:lpstr>How is done in Flask-Ask</vt:lpstr>
      <vt:lpstr>What is a template?</vt:lpstr>
      <vt:lpstr>Exercise 1:</vt:lpstr>
      <vt:lpstr>That’s all you need for Setting up a basic Skill</vt:lpstr>
      <vt:lpstr>Improve your Skill</vt:lpstr>
      <vt:lpstr>Restaurant booking</vt:lpstr>
      <vt:lpstr>Slot Customisation (UI way)</vt:lpstr>
      <vt:lpstr>Slot Customisation (UI way)</vt:lpstr>
      <vt:lpstr>Exercise 2 </vt:lpstr>
      <vt:lpstr>JSON Editor way (copy paste from here)</vt:lpstr>
      <vt:lpstr>Exercise 3</vt:lpstr>
      <vt:lpstr>Restaurant Booking: context management</vt:lpstr>
      <vt:lpstr>Using Context</vt:lpstr>
      <vt:lpstr>Statement vs Question</vt:lpstr>
      <vt:lpstr>Templates can be customised</vt:lpstr>
      <vt:lpstr>Exercise 4</vt:lpstr>
      <vt:lpstr>That’s all you need build a skill with context</vt:lpstr>
      <vt:lpstr>Multimodality: Directives and APL</vt:lpstr>
      <vt:lpstr>Directive types</vt:lpstr>
      <vt:lpstr>Enabling Display in Alexa Skill</vt:lpstr>
      <vt:lpstr>Directives representation: BodyTemplate1</vt:lpstr>
      <vt:lpstr>Directives Representation: ListTemplate1</vt:lpstr>
      <vt:lpstr>Example of Directive card </vt:lpstr>
      <vt:lpstr>Exercise 6</vt:lpstr>
      <vt:lpstr>Homework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 Lab</dc:title>
  <dc:creator>Tortoreto, Giuliano</dc:creator>
  <cp:lastModifiedBy>Tortoreto, Giuliano</cp:lastModifiedBy>
  <cp:revision>43</cp:revision>
  <cp:lastPrinted>2019-01-18T12:04:02Z</cp:lastPrinted>
  <dcterms:created xsi:type="dcterms:W3CDTF">2019-01-15T07:36:19Z</dcterms:created>
  <dcterms:modified xsi:type="dcterms:W3CDTF">2019-05-21T06:53:22Z</dcterms:modified>
</cp:coreProperties>
</file>